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4630400" cy="82296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microsoft.com/office/2007/relationships/media" Target="../media/media1.mp4"/><Relationship Id="rId3" Type="http://schemas.openxmlformats.org/officeDocument/2006/relationships/video" Target="../media/media1.mp4"/><Relationship Id="rId4" Type="http://schemas.openxmlformats.org/officeDocument/2006/relationships/image" Target="../media/image6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microsoft.com/office/2007/relationships/media" Target="../media/media2.mp4"/><Relationship Id="rId3" Type="http://schemas.openxmlformats.org/officeDocument/2006/relationships/video" Target="../media/media2.mp4"/><Relationship Id="rId4" Type="http://schemas.openxmlformats.org/officeDocument/2006/relationships/image" Target="../media/image7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377440"/>
            <a:ext cx="13834872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400" b="1">
                <a:solidFill>
                  <a:srgbClr val="1F2D3D"/>
                </a:solidFill>
              </a:rPr>
              <a:t>EgoWM Lane B — Iter 204 → 207 系统性总结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4937760"/>
            <a:ext cx="13834872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>
                <a:solidFill>
                  <a:srgbClr val="505A6B"/>
                </a:solidFill>
              </a:rPr>
              <a:t>从 v8d 213mm 到 2D+depth+lift 54mm 上界 · 端到端 trainer 已 wired · SomantisModel 集成
2026-07-08 → 07-09 · h200_1_dev · commits 29f3ffd → d87114b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365760" y="182880"/>
            <a:ext cx="141732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F2D3D"/>
                </a:solidFill>
              </a:rPr>
              <a:t>Iter 207 · end-to-end lift trainer wired（v9a smoke train + eval）</a:t>
            </a:r>
          </a:p>
          <a:p>
            <a:r>
              <a:rPr sz="1400">
                <a:solidFill>
                  <a:srgbClr val="505A6B"/>
                </a:solidFill>
              </a:rPr>
              <a:t>训练曲线 / MPJPE trajectory / pixel-err vs SomantisModel / Iter 208 蓝图</a:t>
            </a:r>
          </a:p>
        </p:txBody>
      </p:sp>
      <p:pic>
        <p:nvPicPr>
          <p:cNvPr id="3" name="Picture 2" descr="iter207_lift_trai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234440"/>
            <a:ext cx="13990320" cy="653796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57200" y="7818120"/>
            <a:ext cx="1399032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100" i="1">
                <a:solidFill>
                  <a:srgbClr val="505A6B"/>
                </a:solidFill>
              </a:rPr>
              <a:t>v9a step200 lift=246mm &gt; base 213mm; pixel_err=309px vs SomantisModel v14d 13.4px — 差 23×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365760" y="182880"/>
            <a:ext cx="141732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F2D3D"/>
                </a:solidFill>
              </a:rPr>
              <a:t>Iter 207 · hand-pose overlay VIDEO — 21-kp skeleton over time</a:t>
            </a:r>
          </a:p>
          <a:p>
            <a:r>
              <a:rPr sz="1400">
                <a:solidFill>
                  <a:srgbClr val="505A6B"/>
                </a:solidFill>
              </a:rPr>
              <a:t>4 clip 2×2 grid, 49 rgb frames each · GT (green/cyan) vs baseline (yellow, v8d-like) vs v9a lift (red)</a:t>
            </a:r>
          </a:p>
        </p:txBody>
      </p:sp>
      <p:pic>
        <p:nvPicPr>
          <p:cNvPr id="3" name="iter207_hand_pose_overlay.mp4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57200" y="1234440"/>
            <a:ext cx="13990320" cy="653796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57200" y="7818120"/>
            <a:ext cx="1399032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100" i="1">
                <a:solidFill>
                  <a:srgbClr val="505A6B"/>
                </a:solidFill>
              </a:rPr>
              <a:t>v8d baseline 塌缩到均值朝向 (yellow, 时间上几乎不动)；v9a lift 有变化但 pixel error 大 → 3D 位置仍偏；GT 定位准确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365760" y="182880"/>
            <a:ext cx="141732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F2D3D"/>
                </a:solidFill>
              </a:rPr>
              <a:t>Iter 207 · right-hand wrist trajectory 3D VIDEO</a:t>
            </a:r>
          </a:p>
          <a:p>
            <a:r>
              <a:rPr sz="1400">
                <a:solidFill>
                  <a:srgbClr val="505A6B"/>
                </a:solidFill>
              </a:rPr>
              <a:t>4 clip 3D trajectory · GT (green) · baseline (orange) · v9a lift (red) · 视角自动旋转</a:t>
            </a:r>
          </a:p>
        </p:txBody>
      </p:sp>
      <p:pic>
        <p:nvPicPr>
          <p:cNvPr id="3" name="iter207_wrist_trajectory_3d.mp4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57200" y="1234440"/>
            <a:ext cx="13990320" cy="653796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57200" y="7818120"/>
            <a:ext cx="1399032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100" i="1">
                <a:solidFill>
                  <a:srgbClr val="505A6B"/>
                </a:solidFill>
              </a:rPr>
              <a:t>Trajectory 直接看到：baseline 塌缩为几乎静止的点集，lift 有轨迹但方向常错，GT 展现真实抓取运动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365760" y="182880"/>
            <a:ext cx="141732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F2D3D"/>
                </a:solidFill>
              </a:rPr>
              <a:t>Iter 207 · wrist trajectory static reference (XZ/XY/YZ 三视图)</a:t>
            </a:r>
          </a:p>
          <a:p>
            <a:r>
              <a:rPr sz="1400">
                <a:solidFill>
                  <a:srgbClr val="505A6B"/>
                </a:solidFill>
              </a:rPr>
              <a:t>备份图 (视频不能播放时的回退)</a:t>
            </a:r>
          </a:p>
        </p:txBody>
      </p:sp>
      <p:pic>
        <p:nvPicPr>
          <p:cNvPr id="3" name="Picture 2" descr="iter207_wrist_trajector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234440"/>
            <a:ext cx="13990320" cy="653796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57200" y="7818120"/>
            <a:ext cx="1399032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100" i="1">
                <a:solidFill>
                  <a:srgbClr val="505A6B"/>
                </a:solidFill>
              </a:rPr>
              <a:t>Trajectory 视图直接看到：baseline 时间维度完全没变化（塌缩），lift 有变化但方向常错（pixel error）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365760" y="182880"/>
            <a:ext cx="141732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F2D3D"/>
                </a:solidFill>
              </a:rPr>
              <a:t>SomantisModel reference — 用户下载的 `~/Projects/SomantisModel/hand2d/`</a:t>
            </a:r>
          </a:p>
          <a:p>
            <a:r>
              <a:rPr sz="1400">
                <a:solidFill>
                  <a:srgbClr val="505A6B"/>
                </a:solidFill>
              </a:rPr>
              <a:t>他们独立走通了完全相同的路径，且解决了两个关键 sub-problem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234440"/>
            <a:ext cx="13990320" cy="6675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/>
            <a:r>
              <a:rPr sz="1500">
                <a:solidFill>
                  <a:srgbClr val="1F2D3D"/>
                </a:solidFill>
              </a:rPr>
              <a:t>• Champion v14d_seedctl_36k: **val_mpjpe_px 13.4  |  PCK@0.10 0.777**</a:t>
            </a:r>
          </a:p>
          <a:p>
            <a:pPr lvl="1"/>
            <a:r>
              <a:rPr sz="1400">
                <a:solidFill>
                  <a:srgbClr val="505A6B"/>
                </a:solidFill>
              </a:rPr>
              <a:t>◦ 训练在 URDS T=8 + InterHand + replay_v7 synth + coco 上</a:t>
            </a:r>
          </a:p>
          <a:p>
            <a:pPr lvl="1"/>
            <a:r>
              <a:rPr sz="1400">
                <a:solidFill>
                  <a:srgbClr val="505A6B"/>
                </a:solidFill>
              </a:rPr>
              <a:t>◦ Known limitation: ARCTIC depth ×1.17 residual → 与我们 s*=1.23 是同一现象</a:t>
            </a:r>
          </a:p>
          <a:p>
            <a:pPr/>
            <a:r>
              <a:rPr sz="1500">
                <a:solidFill>
                  <a:srgbClr val="1F2D3D"/>
                </a:solidFill>
              </a:rPr>
              <a:t>• 他们的关键设计决策（与我们 Iter 205 结论一致）:</a:t>
            </a:r>
          </a:p>
          <a:p>
            <a:pPr lvl="1"/>
            <a:r>
              <a:rPr sz="1400">
                <a:solidFill>
                  <a:srgbClr val="505A6B"/>
                </a:solidFill>
              </a:rPr>
              <a:t>◦ Stage-1 明文不 regress depth (原文: 'stage-1 must NOT regress depth')</a:t>
            </a:r>
          </a:p>
          <a:p>
            <a:pPr lvl="1"/>
            <a:r>
              <a:rPr sz="1400">
                <a:solidFill>
                  <a:srgbClr val="505A6B"/>
                </a:solidFill>
              </a:rPr>
              <a:t>◦ Decoupled 表示 = (present, root_uv, log_scale, j_rel[20,2], vis[21])</a:t>
            </a:r>
          </a:p>
          <a:p>
            <a:pPr lvl="1"/>
            <a:r>
              <a:rPr sz="1400">
                <a:solidFill>
                  <a:srgbClr val="505A6B"/>
                </a:solidFill>
              </a:rPr>
              <a:t>◦ Stage-2 lift = translation-only Gauss-Newton PnP (30 行代码 pnp.py)</a:t>
            </a:r>
          </a:p>
          <a:p>
            <a:pPr/>
            <a:r>
              <a:rPr sz="1500">
                <a:solidFill>
                  <a:srgbClr val="1F2D3D"/>
                </a:solidFill>
              </a:rPr>
              <a:t>• ─────────────────────────────────────────</a:t>
            </a:r>
          </a:p>
          <a:p>
            <a:pPr/>
            <a:r>
              <a:rPr sz="1500">
                <a:solidFill>
                  <a:srgbClr val="1F2D3D"/>
                </a:solidFill>
              </a:rPr>
              <a:t>• 架构 (model_bidir_vit.py) — ViTPose-H HaMeR-init frozen backbone:</a:t>
            </a:r>
          </a:p>
          <a:p>
            <a:pPr lvl="1"/>
            <a:r>
              <a:rPr sz="1400">
                <a:solidFill>
                  <a:srgbClr val="505A6B"/>
                </a:solidFill>
              </a:rPr>
              <a:t>◦ root_head: Conv2D on upsampled token map → soft-argmax → root_uv</a:t>
            </a:r>
          </a:p>
          <a:p>
            <a:pPr lvl="1"/>
            <a:r>
              <a:rPr sz="1400">
                <a:solidFill>
                  <a:srgbClr val="505A6B"/>
                </a:solidFill>
              </a:rPr>
              <a:t>◦ temporal: TransformerEncoder T=16 bidirectional over pooled tokens</a:t>
            </a:r>
          </a:p>
          <a:p>
            <a:pPr lvl="1"/>
            <a:r>
              <a:rPr sz="1400">
                <a:solidFill>
                  <a:srgbClr val="505A6B"/>
                </a:solidFill>
              </a:rPr>
              <a:t>◦ Heads: delta / scale / jrel / vis / present (small MLPs)</a:t>
            </a:r>
          </a:p>
          <a:p>
            <a:pPr/>
            <a:r>
              <a:rPr sz="1500">
                <a:solidFill>
                  <a:srgbClr val="1F2D3D"/>
                </a:solidFill>
              </a:rPr>
              <a:t>• 关键文件可直接复用（MIT 兼容）: `representation.py`, `pnp.py`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365760" y="182880"/>
            <a:ext cx="141732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F2D3D"/>
                </a:solidFill>
              </a:rPr>
              <a:t>Iter 208 blueprint — 突破 pooled-features 天花板</a:t>
            </a:r>
          </a:p>
          <a:p>
            <a:r>
              <a:rPr sz="1400">
                <a:solidFill>
                  <a:srgbClr val="505A6B"/>
                </a:solidFill>
              </a:rPr>
              <a:t>把 SomantisModel 的 recipe 适配到 Wan-DiT trunk 上；预期 MPJPE 从 246 → &lt;70mm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234440"/>
            <a:ext cx="13990320" cy="6675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/>
            <a:r>
              <a:rPr sz="1500">
                <a:solidFill>
                  <a:srgbClr val="1F2D3D"/>
                </a:solidFill>
              </a:rPr>
              <a:t>• ① Dense root_head (Conv2D on Wan 30×52 features)</a:t>
            </a:r>
          </a:p>
          <a:p>
            <a:pPr lvl="1"/>
            <a:r>
              <a:rPr sz="1400">
                <a:solidFill>
                  <a:srgbClr val="505A6B"/>
                </a:solidFill>
              </a:rPr>
              <a:t>◦ 原：feats.mean(dim=(2,3)) → pooled 1536-d → Linear(u,v)</a:t>
            </a:r>
          </a:p>
          <a:p>
            <a:pPr lvl="1"/>
            <a:r>
              <a:rPr sz="1400">
                <a:solidFill>
                  <a:srgbClr val="505A6B"/>
                </a:solidFill>
              </a:rPr>
              <a:t>◦ 改：feats.view(B,T,30,52,1536) → Conv2D(1536→256→n_hands) → bilinear ↑ 60×104</a:t>
            </a:r>
          </a:p>
          <a:p>
            <a:pPr lvl="1"/>
            <a:r>
              <a:rPr sz="1400">
                <a:solidFill>
                  <a:srgbClr val="505A6B"/>
                </a:solidFill>
              </a:rPr>
              <a:t>◦ → soft-argmax → root_uv @ sub-token 精度（预期 pixel_err &lt;10px）</a:t>
            </a:r>
          </a:p>
          <a:p>
            <a:pPr/>
            <a:r>
              <a:rPr sz="1500">
                <a:solidFill>
                  <a:srgbClr val="1F2D3D"/>
                </a:solidFill>
              </a:rPr>
              <a:t>• ② 直接复用 SomantisModel representation.py + pnp.py 到 egowm/hand2d/</a:t>
            </a:r>
          </a:p>
          <a:p>
            <a:pPr lvl="1"/>
            <a:r>
              <a:rPr sz="1400">
                <a:solidFill>
                  <a:srgbClr val="505A6B"/>
                </a:solidFill>
              </a:rPr>
              <a:t>◦ encode/decode/robust_scale/in_frame_from_uv 完全够用</a:t>
            </a:r>
          </a:p>
          <a:p>
            <a:pPr lvl="1"/>
            <a:r>
              <a:rPr sz="1400">
                <a:solidFill>
                  <a:srgbClr val="505A6B"/>
                </a:solidFill>
              </a:rPr>
              <a:t>◦ pnp.solve_transl 30 行 Gauss-Newton — 推理时用 J0 from hand_head FK + uv from Stage-1</a:t>
            </a:r>
          </a:p>
          <a:p>
            <a:pPr/>
            <a:r>
              <a:rPr sz="1500">
                <a:solidFill>
                  <a:srgbClr val="1F2D3D"/>
                </a:solidFill>
              </a:rPr>
              <a:t>• ③ Decoupled heads on pooled features (per hand, per T_lat frame):</a:t>
            </a:r>
          </a:p>
          <a:p>
            <a:pPr lvl="1"/>
            <a:r>
              <a:rPr sz="1400">
                <a:solidFill>
                  <a:srgbClr val="505A6B"/>
                </a:solidFill>
              </a:rPr>
              <a:t>◦ delta_head, scale_head, jrel_head (20×2), vis_head (21), present_head</a:t>
            </a:r>
          </a:p>
          <a:p>
            <a:pPr/>
            <a:r>
              <a:rPr sz="1500">
                <a:solidFill>
                  <a:srgbClr val="1F2D3D"/>
                </a:solidFill>
              </a:rPr>
              <a:t>• ④ depth_scale_head: Linear(clip_pool → 1) → per-clip metric bias correction (Iter 205)</a:t>
            </a:r>
          </a:p>
          <a:p>
            <a:pPr/>
            <a:r>
              <a:rPr sz="1500">
                <a:solidFill>
                  <a:srgbClr val="1F2D3D"/>
                </a:solidFill>
              </a:rPr>
              <a:t>• ⑤ Web-scale unlock: SomantisModel v14d 做 pseudo-2D-labeler</a:t>
            </a:r>
          </a:p>
          <a:p>
            <a:pPr lvl="1"/>
            <a:r>
              <a:rPr sz="1400">
                <a:solidFill>
                  <a:srgbClr val="505A6B"/>
                </a:solidFill>
              </a:rPr>
              <a:t>◦ 在 EgoWM 33k pool 打 sub-token GT，也可扩到 coco/wild egovideo</a:t>
            </a:r>
          </a:p>
          <a:p>
            <a:pPr/>
            <a:r>
              <a:rPr sz="1500">
                <a:solidFill>
                  <a:srgbClr val="1F2D3D"/>
                </a:solidFill>
              </a:rPr>
              <a:t>• ⑥ 训练 3000 步 warm-start from v8d，追 SomantisModel v14d 13.4px 数字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365760" y="182880"/>
            <a:ext cx="141732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F2D3D"/>
                </a:solidFill>
              </a:rPr>
              <a:t>Priority stack &amp; next 立即行动项</a:t>
            </a:r>
          </a:p>
          <a:p>
            <a:r>
              <a:rPr sz="1400">
                <a:solidFill>
                  <a:srgbClr val="505A6B"/>
                </a:solidFill>
              </a:rPr>
              <a:t>Iter 208 可以直接进入 architecture 改造 + 训练 — 已无需再做 diagnostic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234440"/>
            <a:ext cx="13990320" cy="6675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/>
            <a:r>
              <a:rPr sz="1500">
                <a:solidFill>
                  <a:srgbClr val="1F2D3D"/>
                </a:solidFill>
              </a:rPr>
              <a:t>• PRIO 1 · 实现 Iter 208 blueprint（预期工程量 ~300 LoC）</a:t>
            </a:r>
          </a:p>
          <a:p>
            <a:pPr lvl="1"/>
            <a:r>
              <a:rPr sz="1400">
                <a:solidFill>
                  <a:srgbClr val="505A6B"/>
                </a:solidFill>
              </a:rPr>
              <a:t>◦ egowm/hand2d/{representation,pnp}.py 从 SomantisModel 复制</a:t>
            </a:r>
          </a:p>
          <a:p>
            <a:pPr lvl="1"/>
            <a:r>
              <a:rPr sz="1400">
                <a:solidFill>
                  <a:srgbClr val="505A6B"/>
                </a:solidFill>
              </a:rPr>
              <a:t>◦ egowm/models/dense_root_head.py 新增（Conv2D → soft-argmax）</a:t>
            </a:r>
          </a:p>
          <a:p>
            <a:pPr lvl="1"/>
            <a:r>
              <a:rPr sz="1400">
                <a:solidFill>
                  <a:srgbClr val="505A6B"/>
                </a:solidFill>
              </a:rPr>
              <a:t>◦ data_engine/train_egowm_lift_v2.py 加所有 decoupled 头 + loss</a:t>
            </a:r>
          </a:p>
          <a:p>
            <a:pPr lvl="1"/>
            <a:r>
              <a:rPr sz="1400">
                <a:solidFill>
                  <a:srgbClr val="505A6B"/>
                </a:solidFill>
              </a:rPr>
              <a:t>◦ data_engine/eval_lift_pnp.py：PnP solve_transl at inference</a:t>
            </a:r>
          </a:p>
          <a:p>
            <a:pPr/>
            <a:r>
              <a:rPr sz="1500">
                <a:solidFill>
                  <a:srgbClr val="1F2D3D"/>
                </a:solidFill>
              </a:rPr>
              <a:t>• PRIO 2 · 修 data engine 债</a:t>
            </a:r>
          </a:p>
          <a:p>
            <a:pPr lvl="1"/>
            <a:r>
              <a:rPr sz="1400">
                <a:solidFill>
                  <a:srgbClr val="505A6B"/>
                </a:solidFill>
              </a:rPr>
              <a:t>◦ asmhand mask 副作用: 100% val 被屏蔽 → 训练/评测都失血</a:t>
            </a:r>
          </a:p>
          <a:p>
            <a:pPr lvl="1"/>
            <a:r>
              <a:rPr sz="1400">
                <a:solidFill>
                  <a:srgbClr val="505A6B"/>
                </a:solidFill>
              </a:rPr>
              <a:t>◦ dexycb/hot3d manifest OOB frame_indices bug</a:t>
            </a:r>
          </a:p>
          <a:p>
            <a:pPr lvl="1"/>
            <a:r>
              <a:rPr sz="1400">
                <a:solidFill>
                  <a:srgbClr val="505A6B"/>
                </a:solidFill>
              </a:rPr>
              <a:t>◦ Drop HO3Dv3（Iter 204/206 均为负资产）</a:t>
            </a:r>
          </a:p>
          <a:p>
            <a:pPr/>
            <a:r>
              <a:rPr sz="1500">
                <a:solidFill>
                  <a:srgbClr val="1F2D3D"/>
                </a:solidFill>
              </a:rPr>
              <a:t>• PRIO 3 · SomantisModel v14d 集成 pseudo-labeler</a:t>
            </a:r>
          </a:p>
          <a:p>
            <a:pPr lvl="1"/>
            <a:r>
              <a:rPr sz="1400">
                <a:solidFill>
                  <a:srgbClr val="505A6B"/>
                </a:solidFill>
              </a:rPr>
              <a:t>◦ Load v14d ckpt → 对 33k pool 生成 sub-token 2D GT + confidence</a:t>
            </a:r>
          </a:p>
          <a:p>
            <a:pPr lvl="1"/>
            <a:r>
              <a:rPr sz="1400">
                <a:solidFill>
                  <a:srgbClr val="505A6B"/>
                </a:solidFill>
              </a:rPr>
              <a:t>◦ 加 web-scale RGB (无 3D GT 的 egovideo/coco) 到训练</a:t>
            </a:r>
          </a:p>
          <a:p>
            <a:pPr/>
            <a:r>
              <a:rPr sz="1500">
                <a:solidFill>
                  <a:srgbClr val="1F2D3D"/>
                </a:solidFill>
              </a:rPr>
              <a:t>• PRIO 4 · benchmarking 对齐</a:t>
            </a:r>
          </a:p>
          <a:p>
            <a:pPr lvl="1"/>
            <a:r>
              <a:rPr sz="1400">
                <a:solidFill>
                  <a:srgbClr val="505A6B"/>
                </a:solidFill>
              </a:rPr>
              <a:t>◦ 加 val PCK@0.10 (2D) + 21-joint MPJPE (3D) 双指标</a:t>
            </a:r>
          </a:p>
          <a:p>
            <a:pPr lvl="1"/>
            <a:r>
              <a:rPr sz="1400">
                <a:solidFill>
                  <a:srgbClr val="505A6B"/>
                </a:solidFill>
              </a:rPr>
              <a:t>◦ SomantisModel 有 benchmark.py — 可直接借用 4-panel viz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365760" y="182880"/>
            <a:ext cx="141732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F2D3D"/>
                </a:solidFill>
              </a:rPr>
              <a:t>Executive summary</a:t>
            </a:r>
          </a:p>
          <a:p>
            <a:r>
              <a:rPr sz="1400">
                <a:solidFill>
                  <a:srgbClr val="505A6B"/>
                </a:solidFill>
              </a:rPr>
              <a:t>4 iterations, 5 diagnostics, 1 trainer, 1 SomantisModel integration — no production code touched pre-Iter 208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234440"/>
            <a:ext cx="13990320" cy="6675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/>
            <a:r>
              <a:rPr sz="1500">
                <a:solidFill>
                  <a:srgbClr val="1F2D3D"/>
                </a:solidFill>
              </a:rPr>
              <a:t>• 起点 (v8d step 3000): ARCTIC MPJPE = 213mm，root-rel=103mm, PA=13mm — 手型已解决，问题在全局定位</a:t>
            </a:r>
          </a:p>
          <a:p>
            <a:pPr/>
            <a:r>
              <a:rPr sz="1500">
                <a:solidFill>
                  <a:srgbClr val="1F2D3D"/>
                </a:solidFill>
              </a:rPr>
              <a:t>• Iter 204 · orient oracle: 修朝向上界只有 −49mm；trans 是 −147mm 的 3× 更大杠杆</a:t>
            </a:r>
          </a:p>
          <a:p>
            <a:pPr lvl="1"/>
            <a:r>
              <a:rPr sz="1400">
                <a:solidFill>
                  <a:srgbClr val="505A6B"/>
                </a:solidFill>
              </a:rPr>
              <a:t>◦ 单一 rodrigues+MSE 塌缩理论被证伪：H2O pred_spread=52° 未塌缩，是 per-source-mean 现象</a:t>
            </a:r>
          </a:p>
          <a:p>
            <a:pPr/>
            <a:r>
              <a:rPr sz="1500">
                <a:solidFill>
                  <a:srgbClr val="1F2D3D"/>
                </a:solidFill>
              </a:rPr>
              <a:t>• Iter 205 · DA3 pmap 是 per-clip-affine metric wrist depth 免费锚点</a:t>
            </a:r>
          </a:p>
          <a:p>
            <a:pPr lvl="1"/>
            <a:r>
              <a:rPr sz="1400">
                <a:solidFill>
                  <a:srgbClr val="505A6B"/>
                </a:solidFill>
              </a:rPr>
              <a:t>◦ XY 精度 30mm，Z 精度 per-clip s* 修正后 24mm；s* by src: arctic 1.23 / h2o 0.95 / ho3dv3 1.65</a:t>
            </a:r>
          </a:p>
          <a:p>
            <a:pPr/>
            <a:r>
              <a:rPr sz="1500">
                <a:solidFill>
                  <a:srgbClr val="1F2D3D"/>
                </a:solidFill>
              </a:rPr>
              <a:t>• Iter 206 · Owner 提议的 '2D+depth+lift' oracle 决定性地打败 3D-MANO</a:t>
            </a:r>
          </a:p>
          <a:p>
            <a:pPr lvl="1"/>
            <a:r>
              <a:rPr sz="1400">
                <a:solidFill>
                  <a:srgbClr val="505A6B"/>
                </a:solidFill>
              </a:rPr>
              <a:t>◦ ARCTIC 203 → 54mm (3.8×)  |  H2O 183 → 65mm (2.8×)  |  σ=5px 检测器只损失 9mm</a:t>
            </a:r>
          </a:p>
          <a:p>
            <a:pPr/>
            <a:r>
              <a:rPr sz="1500">
                <a:solidFill>
                  <a:srgbClr val="1F2D3D"/>
                </a:solidFill>
              </a:rPr>
              <a:t>• Iter 207 · end-to-end lift trainer 上线 + SomantisModel v14d 集成</a:t>
            </a:r>
          </a:p>
          <a:p>
            <a:pPr lvl="1"/>
            <a:r>
              <a:rPr sz="1400">
                <a:solidFill>
                  <a:srgbClr val="505A6B"/>
                </a:solidFill>
              </a:rPr>
              <a:t>◦ v9a step200 lift=246mm &gt; base 213mm（pixel_err 309px 远超 oracle 的 5px 预算）</a:t>
            </a:r>
          </a:p>
          <a:p>
            <a:pPr lvl="1"/>
            <a:r>
              <a:rPr sz="1400">
                <a:solidFill>
                  <a:srgbClr val="505A6B"/>
                </a:solidFill>
              </a:rPr>
              <a:t>◦ Blocker 识别：pooled features 无 sub-token 空间信息 → root 定位天花板</a:t>
            </a:r>
          </a:p>
          <a:p>
            <a:pPr/>
            <a:r>
              <a:rPr sz="1500">
                <a:solidFill>
                  <a:srgbClr val="1F2D3D"/>
                </a:solidFill>
              </a:rPr>
              <a:t>• Iter 208 蓝图完备 (Wan-DiT dense root_head + soft-argmax + representation.py + pnp.py + v14d pseudo-label)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365760" y="182880"/>
            <a:ext cx="141732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F2D3D"/>
                </a:solidFill>
              </a:rPr>
              <a:t>Iteration timeline &amp; priority stack</a:t>
            </a:r>
          </a:p>
          <a:p>
            <a:r>
              <a:rPr sz="1400">
                <a:solidFill>
                  <a:srgbClr val="505A6B"/>
                </a:solidFill>
              </a:rPr>
              <a:t>本 iter cycle 覆盖了从「诊断」→「Oracle 决定」→「架构起飞」的完整弧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234440"/>
            <a:ext cx="13990320" cy="6675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/>
            <a:r>
              <a:rPr sz="1500">
                <a:solidFill>
                  <a:srgbClr val="1F2D3D"/>
                </a:solidFill>
              </a:rPr>
              <a:t>• Iter 201-203 · 手型 (PA=13) + orient plateau (149° geodesic) 被识别</a:t>
            </a:r>
          </a:p>
          <a:p>
            <a:pPr/>
            <a:r>
              <a:rPr sz="1500">
                <a:solidFill>
                  <a:srgbClr val="1F2D3D"/>
                </a:solidFill>
              </a:rPr>
              <a:t>• Iter 204 (今晚起点) · 3-way oracle：trans/orient/shape budget</a:t>
            </a:r>
          </a:p>
          <a:p>
            <a:pPr/>
            <a:r>
              <a:rPr sz="1500">
                <a:solidFill>
                  <a:srgbClr val="1F2D3D"/>
                </a:solidFill>
              </a:rPr>
              <a:t>• Iter 205 · pmap Z anchor (per-clip s* 校正)</a:t>
            </a:r>
          </a:p>
          <a:p>
            <a:pPr/>
            <a:r>
              <a:rPr sz="1500">
                <a:solidFill>
                  <a:srgbClr val="1F2D3D"/>
                </a:solidFill>
              </a:rPr>
              <a:t>• Iter 206 · 2D+depth+lift oracle → 3-4× 提升 on ARCTIC/H2O</a:t>
            </a:r>
          </a:p>
          <a:p>
            <a:pPr/>
            <a:r>
              <a:rPr sz="1500">
                <a:solidFill>
                  <a:srgbClr val="1F2D3D"/>
                </a:solidFill>
              </a:rPr>
              <a:t>• Iter 207 · lift trainer wired + SomantisModel 引入</a:t>
            </a:r>
          </a:p>
          <a:p>
            <a:pPr/>
            <a:r>
              <a:rPr sz="1500">
                <a:solidFill>
                  <a:srgbClr val="1F2D3D"/>
                </a:solidFill>
              </a:rPr>
              <a:t>• ─────────────────────────────────────────</a:t>
            </a:r>
          </a:p>
          <a:p>
            <a:pPr/>
            <a:r>
              <a:rPr sz="1500">
                <a:solidFill>
                  <a:srgbClr val="1F2D3D"/>
                </a:solidFill>
              </a:rPr>
              <a:t>• Priority stack (revised in Iter 207):</a:t>
            </a:r>
          </a:p>
          <a:p>
            <a:pPr lvl="1"/>
            <a:r>
              <a:rPr sz="1400">
                <a:solidFill>
                  <a:srgbClr val="505A6B"/>
                </a:solidFill>
              </a:rPr>
              <a:t>◦ ① Dense root_head + soft-argmax on Wan feature grid (突破 pixel 天花板)</a:t>
            </a:r>
          </a:p>
          <a:p>
            <a:pPr lvl="1"/>
            <a:r>
              <a:rPr sz="1400">
                <a:solidFill>
                  <a:srgbClr val="505A6B"/>
                </a:solidFill>
              </a:rPr>
              <a:t>◦ ② 复用 SomantisModel representation.py + pnp.py 到 egowm/hand2d/</a:t>
            </a:r>
          </a:p>
          <a:p>
            <a:pPr lvl="1"/>
            <a:r>
              <a:rPr sz="1400">
                <a:solidFill>
                  <a:srgbClr val="505A6B"/>
                </a:solidFill>
              </a:rPr>
              <a:t>◦ ③ depth_scale_head + web-scale distill from SomantisModel v14d</a:t>
            </a:r>
          </a:p>
          <a:p>
            <a:pPr lvl="1"/>
            <a:r>
              <a:rPr sz="1400">
                <a:solidFill>
                  <a:srgbClr val="505A6B"/>
                </a:solidFill>
              </a:rPr>
              <a:t>◦ ④ 修 data engine 债: asmhand mask 副作用 + dexycb/hot3d OOB</a:t>
            </a:r>
          </a:p>
          <a:p>
            <a:pPr lvl="1"/>
            <a:r>
              <a:rPr sz="1400">
                <a:solidFill>
                  <a:srgbClr val="505A6B"/>
                </a:solidFill>
              </a:rPr>
              <a:t>◦ ⑤ Drop HO3Dv3 (GT 标签本身噪声 → Iter 204/206 均为负资产)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365760" y="182880"/>
            <a:ext cx="141732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F2D3D"/>
                </a:solidFill>
              </a:rPr>
              <a:t>v8d 起点：训练只降 wrist trans；orient/shape 早已 plateau</a:t>
            </a:r>
          </a:p>
          <a:p>
            <a:r>
              <a:rPr sz="1400">
                <a:solidFill>
                  <a:srgbClr val="505A6B"/>
                </a:solidFill>
              </a:rPr>
              <a:t>convergence: 253 → 213 mm (−40 全在 trans)；root-rel 100→103 卡死；PA=13 不动</a:t>
            </a:r>
          </a:p>
        </p:txBody>
      </p:sp>
      <p:pic>
        <p:nvPicPr>
          <p:cNvPr id="3" name="Picture 2" descr="iter205_convergenc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234440"/>
            <a:ext cx="13990320" cy="653796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57200" y="7818120"/>
            <a:ext cx="1399032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100" i="1">
                <a:solidFill>
                  <a:srgbClr val="505A6B"/>
                </a:solidFill>
              </a:rPr>
              <a:t>Iter 201/202 分解：absolute MPJPE 由 wrist trans 主导 (147mm)，其次全局朝向 (49mm)，手型残余仅 13mm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365760" y="182880"/>
            <a:ext cx="141732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F2D3D"/>
                </a:solidFill>
              </a:rPr>
              <a:t>Iter 204 · Orient oracle 分解</a:t>
            </a:r>
          </a:p>
          <a:p>
            <a:r>
              <a:rPr sz="1400">
                <a:solidFill>
                  <a:srgbClr val="505A6B"/>
                </a:solidFill>
              </a:rPr>
              <a:t>Orient 修复上界 −49mm 而非早期推测的 −88mm；trans 才是 3× 更大杠杆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234440"/>
            <a:ext cx="6126480" cy="6675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/>
            <a:r>
              <a:rPr sz="1500">
                <a:solidFill>
                  <a:srgbClr val="1F2D3D"/>
                </a:solidFill>
              </a:rPr>
              <a:t>• ARCTIC N=150 oracle: pred=203 → +GT orient=164 (−49) → +GT trans=18 (−147)</a:t>
            </a:r>
          </a:p>
          <a:p>
            <a:pPr/>
            <a:r>
              <a:rPr sz="1500">
                <a:solidFill>
                  <a:srgbClr val="1F2D3D"/>
                </a:solidFill>
              </a:rPr>
              <a:t>• H2O oracle: pred=183 → +GT orient=158 → +GT trans=32 (−126)</a:t>
            </a:r>
          </a:p>
          <a:p>
            <a:pPr/>
            <a:r>
              <a:rPr sz="1500">
                <a:solidFill>
                  <a:srgbClr val="1F2D3D"/>
                </a:solidFill>
              </a:rPr>
              <a:t>• 残余 ~17mm ≈ Iter 201 PA-MPJPE 13mm — 手型容量富余</a:t>
            </a:r>
          </a:p>
          <a:p>
            <a:pPr/>
            <a:r>
              <a:rPr sz="1500">
                <a:solidFill>
                  <a:srgbClr val="1F2D3D"/>
                </a:solidFill>
              </a:rPr>
              <a:t>• ─────────────────────────────────────────</a:t>
            </a:r>
          </a:p>
          <a:p>
            <a:pPr/>
            <a:r>
              <a:rPr sz="1500">
                <a:solidFill>
                  <a:srgbClr val="1F2D3D"/>
                </a:solidFill>
              </a:rPr>
              <a:t>• 预期外发现（stratified per-source, 修正了 Iter 203 塌缩假说）:</a:t>
            </a:r>
          </a:p>
          <a:p>
            <a:pPr lvl="1"/>
            <a:r>
              <a:rPr sz="1400">
                <a:solidFill>
                  <a:srgbClr val="505A6B"/>
                </a:solidFill>
              </a:rPr>
              <a:t>◦ pred spread: arctic 16.5° / h2o 51.9° (未塌缩!) / ho3dv3 5.9°</a:t>
            </a:r>
          </a:p>
          <a:p>
            <a:pPr lvl="1"/>
            <a:r>
              <a:rPr sz="1400">
                <a:solidFill>
                  <a:srgbClr val="505A6B"/>
                </a:solidFill>
              </a:rPr>
              <a:t>◦ gt spread: arctic 91° / h2o 91° / ho3dv3 82°</a:t>
            </a:r>
          </a:p>
          <a:p>
            <a:pPr lvl="1"/>
            <a:r>
              <a:rPr sz="1400">
                <a:solidFill>
                  <a:srgbClr val="505A6B"/>
                </a:solidFill>
              </a:rPr>
              <a:t>◦ → 塌缩是 per-source-mean，不是纯 rodrigues+MSE bug</a:t>
            </a:r>
          </a:p>
          <a:p>
            <a:pPr/>
            <a:r>
              <a:rPr sz="1500">
                <a:solidFill>
                  <a:srgbClr val="1F2D3D"/>
                </a:solidFill>
              </a:rPr>
              <a:t>• HO3Dv3 反常：oracle_orient 反而变差 (155→188)，GT 疑似有噪声</a:t>
            </a:r>
          </a:p>
        </p:txBody>
      </p:sp>
      <p:pic>
        <p:nvPicPr>
          <p:cNvPr id="4" name="Picture 3" descr="iter205_dashboar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0" y="1234440"/>
            <a:ext cx="7680960" cy="667512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365760" y="182880"/>
            <a:ext cx="141732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F2D3D"/>
                </a:solidFill>
              </a:rPr>
              <a:t>Iter 205 · DA3 pointmap = per-clip-affine metric wrist 免费锚点</a:t>
            </a:r>
          </a:p>
          <a:p>
            <a:r>
              <a:rPr sz="1400">
                <a:solidFill>
                  <a:srgbClr val="505A6B"/>
                </a:solidFill>
              </a:rPr>
              <a:t>6-panel dashboard: oracle 分解 / orient 塌缩 / gt-pmap 散点 / per-clip s* / Z 误差修前修后 / ARCTIC waterfall</a:t>
            </a:r>
          </a:p>
        </p:txBody>
      </p:sp>
      <p:pic>
        <p:nvPicPr>
          <p:cNvPr id="3" name="Picture 2" descr="iter205_dashboar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234440"/>
            <a:ext cx="13990320" cy="653796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57200" y="7818120"/>
            <a:ext cx="1399032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100" i="1">
                <a:solidFill>
                  <a:srgbClr val="505A6B"/>
                </a:solidFill>
              </a:rPr>
              <a:t>XY 30mm 精度 + per-clip s* rescale 后 Z 从 102mm → 24mm (arctic) / 60→33 (h2o) / 199→26 (ho3dv3)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365760" y="182880"/>
            <a:ext cx="141732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F2D3D"/>
                </a:solidFill>
              </a:rPr>
              <a:t>Iter 205 · qualitative — GT vs DA3 pmap wrist 深度对比</a:t>
            </a:r>
          </a:p>
          <a:p>
            <a:r>
              <a:rPr sz="1400">
                <a:solidFill>
                  <a:srgbClr val="505A6B"/>
                </a:solidFill>
              </a:rPr>
              <a:t>9 clip × 3 source: 每帧 wrist 标记 + z 值 (green=GT, red=pmap)  |  最右列 wrist_z 曲线</a:t>
            </a:r>
          </a:p>
        </p:txBody>
      </p:sp>
      <p:pic>
        <p:nvPicPr>
          <p:cNvPr id="3" name="Picture 2" descr="iter205_qualitativ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234440"/>
            <a:ext cx="13990320" cy="653796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57200" y="7818120"/>
            <a:ext cx="1399032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100" i="1">
                <a:solidFill>
                  <a:srgbClr val="505A6B"/>
                </a:solidFill>
              </a:rPr>
              <a:t>ARCTIC 55cm vs pmap 45cm；H2O 深度追踪较准；HO3Dv3 40cm vs pmap 25cm — 差距最大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365760" y="182880"/>
            <a:ext cx="141732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F2D3D"/>
                </a:solidFill>
              </a:rPr>
              <a:t>Iter 206 · Owner 提议 2D+depth+lift oracle 决定性打败 3D-MANO</a:t>
            </a:r>
          </a:p>
          <a:p>
            <a:r>
              <a:rPr sz="1400">
                <a:solidFill>
                  <a:srgbClr val="505A6B"/>
                </a:solidFill>
              </a:rPr>
              <a:t>9-panel: v8d vs lift / 噪声敏感度 / per-joint / 三个 hand skeleton 热力 / arctic waterfall / summary / h2o waterfall</a:t>
            </a:r>
          </a:p>
        </p:txBody>
      </p:sp>
      <p:pic>
        <p:nvPicPr>
          <p:cNvPr id="3" name="Picture 2" descr="iter206_lift_orac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234440"/>
            <a:ext cx="13990320" cy="653796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57200" y="7818120"/>
            <a:ext cx="1399032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100" i="1">
                <a:solidFill>
                  <a:srgbClr val="505A6B"/>
                </a:solidFill>
              </a:rPr>
              <a:t>ARCTIC 203→54mm (3.8×), H2O 183→65mm (2.8×), 检测器 σ=5px 只损失 9mm — HAMER 级精度足够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365760" y="182880"/>
            <a:ext cx="141732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F2D3D"/>
                </a:solidFill>
              </a:rPr>
              <a:t>Iter 206 · 全部 oracle 数值 + 检测器精度弹性</a:t>
            </a:r>
          </a:p>
          <a:p>
            <a:r>
              <a:rPr sz="1400">
                <a:solidFill>
                  <a:srgbClr val="505A6B"/>
                </a:solidFill>
              </a:rPr>
              <a:t>21-joint MPJPE (mm) on v8d val split, stratified 30 clip/src, GT-2D 投影 + pmap 深度锚点</a:t>
            </a:r>
          </a:p>
        </p:txBody>
      </p:sp>
      <p:pic>
        <p:nvPicPr>
          <p:cNvPr id="3" name="Picture 2" descr="iter206_lift_orac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9520" y="1234440"/>
            <a:ext cx="6766560" cy="6537960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57200" y="1234440"/>
          <a:ext cx="6858000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9714"/>
                <a:gridCol w="979714"/>
                <a:gridCol w="979714"/>
                <a:gridCol w="979714"/>
                <a:gridCol w="979714"/>
                <a:gridCol w="979714"/>
                <a:gridCol w="979716"/>
              </a:tblGrid>
              <a:tr h="365760">
                <a:tc>
                  <a:txBody>
                    <a:bodyPr/>
                    <a:lstStyle/>
                    <a:p>
                      <a:r>
                        <a:rPr b="1" sz="1200">
                          <a:solidFill>
                            <a:srgbClr val="FFFFFF"/>
                          </a:solidFill>
                        </a:rPr>
                        <a:t>src</a:t>
                      </a:r>
                    </a:p>
                  </a:txBody>
                  <a:tcPr>
                    <a:solidFill>
                      <a:srgbClr val="1F2D3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200">
                          <a:solidFill>
                            <a:srgbClr val="FFFFFF"/>
                          </a:solidFill>
                        </a:rPr>
                        <a:t>v8d MPJPE</a:t>
                      </a:r>
                    </a:p>
                  </a:txBody>
                  <a:tcPr>
                    <a:solidFill>
                      <a:srgbClr val="1F2D3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200">
                          <a:solidFill>
                            <a:srgbClr val="FFFFFF"/>
                          </a:solidFill>
                        </a:rPr>
                        <a:t>lift s_wrist (real)</a:t>
                      </a:r>
                    </a:p>
                  </a:txBody>
                  <a:tcPr>
                    <a:solidFill>
                      <a:srgbClr val="1F2D3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200">
                          <a:solidFill>
                            <a:srgbClr val="FFFFFF"/>
                          </a:solidFill>
                        </a:rPr>
                        <a:t>lift s_all21 (upper)</a:t>
                      </a:r>
                    </a:p>
                  </a:txBody>
                  <a:tcPr>
                    <a:solidFill>
                      <a:srgbClr val="1F2D3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200">
                          <a:solidFill>
                            <a:srgbClr val="FFFFFF"/>
                          </a:solidFill>
                        </a:rPr>
                        <a:t>Δ vs v8d</a:t>
                      </a:r>
                    </a:p>
                  </a:txBody>
                  <a:tcPr>
                    <a:solidFill>
                      <a:srgbClr val="1F2D3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200">
                          <a:solidFill>
                            <a:srgbClr val="FFFFFF"/>
                          </a:solidFill>
                        </a:rPr>
                        <a:t>σ=5px</a:t>
                      </a:r>
                    </a:p>
                  </a:txBody>
                  <a:tcPr>
                    <a:solidFill>
                      <a:srgbClr val="1F2D3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200">
                          <a:solidFill>
                            <a:srgbClr val="FFFFFF"/>
                          </a:solidFill>
                        </a:rPr>
                        <a:t>σ=10px</a:t>
                      </a:r>
                    </a:p>
                  </a:txBody>
                  <a:tcPr>
                    <a:solidFill>
                      <a:srgbClr val="1F2D3D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F2D3D"/>
                          </a:solidFill>
                        </a:rPr>
                        <a:t>arctic</a:t>
                      </a:r>
                    </a:p>
                  </a:txBody>
                  <a:tcPr>
                    <a:solidFill>
                      <a:srgbClr val="F0F3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F2D3D"/>
                          </a:solidFill>
                        </a:rPr>
                        <a:t>202.9</a:t>
                      </a:r>
                    </a:p>
                  </a:txBody>
                  <a:tcPr>
                    <a:solidFill>
                      <a:srgbClr val="F0F3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F2D3D"/>
                          </a:solidFill>
                        </a:rPr>
                        <a:t>54.1</a:t>
                      </a:r>
                    </a:p>
                  </a:txBody>
                  <a:tcPr>
                    <a:solidFill>
                      <a:srgbClr val="F0F3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F2D3D"/>
                          </a:solidFill>
                        </a:rPr>
                        <a:t>42.0</a:t>
                      </a:r>
                    </a:p>
                  </a:txBody>
                  <a:tcPr>
                    <a:solidFill>
                      <a:srgbClr val="F0F3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F2D3D"/>
                          </a:solidFill>
                        </a:rPr>
                        <a:t>−149mm (3.8×)</a:t>
                      </a:r>
                    </a:p>
                  </a:txBody>
                  <a:tcPr>
                    <a:solidFill>
                      <a:srgbClr val="F0F3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F2D3D"/>
                          </a:solidFill>
                        </a:rPr>
                        <a:t>51.3</a:t>
                      </a:r>
                    </a:p>
                  </a:txBody>
                  <a:tcPr>
                    <a:solidFill>
                      <a:srgbClr val="F0F3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F2D3D"/>
                          </a:solidFill>
                        </a:rPr>
                        <a:t>66.9</a:t>
                      </a:r>
                    </a:p>
                  </a:txBody>
                  <a:tcPr>
                    <a:solidFill>
                      <a:srgbClr val="F0F3F7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F2D3D"/>
                          </a:solidFill>
                        </a:rPr>
                        <a:t>h2o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F2D3D"/>
                          </a:solidFill>
                        </a:rPr>
                        <a:t>182.6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F2D3D"/>
                          </a:solidFill>
                        </a:rPr>
                        <a:t>64.9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F2D3D"/>
                          </a:solidFill>
                        </a:rPr>
                        <a:t>43.4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F2D3D"/>
                          </a:solidFill>
                        </a:rPr>
                        <a:t>−118mm (2.8×)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F2D3D"/>
                          </a:solidFill>
                        </a:rPr>
                        <a:t>47.0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F2D3D"/>
                          </a:solidFill>
                        </a:rPr>
                        <a:t>55.5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F2D3D"/>
                          </a:solidFill>
                        </a:rPr>
                        <a:t>ho3dv3</a:t>
                      </a:r>
                    </a:p>
                  </a:txBody>
                  <a:tcPr>
                    <a:solidFill>
                      <a:srgbClr val="F0F3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F2D3D"/>
                          </a:solidFill>
                        </a:rPr>
                        <a:t>155.1</a:t>
                      </a:r>
                    </a:p>
                  </a:txBody>
                  <a:tcPr>
                    <a:solidFill>
                      <a:srgbClr val="F0F3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F2D3D"/>
                          </a:solidFill>
                        </a:rPr>
                        <a:t>212.4</a:t>
                      </a:r>
                    </a:p>
                  </a:txBody>
                  <a:tcPr>
                    <a:solidFill>
                      <a:srgbClr val="F0F3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F2D3D"/>
                          </a:solidFill>
                        </a:rPr>
                        <a:t>134.3</a:t>
                      </a:r>
                    </a:p>
                  </a:txBody>
                  <a:tcPr>
                    <a:solidFill>
                      <a:srgbClr val="F0F3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F2D3D"/>
                          </a:solidFill>
                        </a:rPr>
                        <a:t>+57 (worse)</a:t>
                      </a:r>
                    </a:p>
                  </a:txBody>
                  <a:tcPr>
                    <a:solidFill>
                      <a:srgbClr val="F0F3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F2D3D"/>
                          </a:solidFill>
                        </a:rPr>
                        <a:t>138</a:t>
                      </a:r>
                    </a:p>
                  </a:txBody>
                  <a:tcPr>
                    <a:solidFill>
                      <a:srgbClr val="F0F3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F2D3D"/>
                          </a:solidFill>
                        </a:rPr>
                        <a:t>148</a:t>
                      </a:r>
                    </a:p>
                  </a:txBody>
                  <a:tcPr>
                    <a:solidFill>
                      <a:srgbClr val="F0F3F7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F2D3D"/>
                          </a:solidFill>
                        </a:rPr>
                        <a:t>ARCTIC waterfall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F2D3D"/>
                          </a:solidFill>
                        </a:rPr>
                        <a:t>203 pred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F2D3D"/>
                          </a:solidFill>
                        </a:rPr>
                        <a:t>→ 54 lift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F2D3D"/>
                          </a:solidFill>
                        </a:rPr>
                        <a:t>→ 18 +MANO fit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F2D3D"/>
                          </a:solidFill>
                        </a:rPr>
                        <a:t>→ 13 PA floor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F2D3D"/>
                          </a:solidFill>
                        </a:rPr>
                        <a:t/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F2D3D"/>
                          </a:solidFill>
                        </a:rPr>
                        <a:t/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